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58" r:id="rId4"/>
    <p:sldId id="259" r:id="rId5"/>
    <p:sldId id="260" r:id="rId6"/>
    <p:sldId id="261" r:id="rId7"/>
    <p:sldId id="263" r:id="rId8"/>
    <p:sldId id="308" r:id="rId9"/>
    <p:sldId id="262" r:id="rId10"/>
    <p:sldId id="264" r:id="rId11"/>
    <p:sldId id="265" r:id="rId12"/>
    <p:sldId id="266" r:id="rId13"/>
    <p:sldId id="267" r:id="rId14"/>
    <p:sldId id="268" r:id="rId15"/>
    <p:sldId id="309" r:id="rId16"/>
    <p:sldId id="310" r:id="rId17"/>
    <p:sldId id="311"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A0C629E3-0035-4E96-A51B-4878E410A294}">
          <p14:sldIdLst>
            <p14:sldId id="256"/>
          </p14:sldIdLst>
        </p14:section>
        <p14:section name="Introduction" id="{BF543B57-E443-4A63-8BD1-4F958BC9E5A5}">
          <p14:sldIdLst>
            <p14:sldId id="257"/>
            <p14:sldId id="258"/>
            <p14:sldId id="259"/>
          </p14:sldIdLst>
        </p14:section>
        <p14:section name="Chapter1" id="{EF6C32FD-F73E-4D8E-9881-EA58FC6AD512}">
          <p14:sldIdLst>
            <p14:sldId id="260"/>
            <p14:sldId id="261"/>
            <p14:sldId id="263"/>
            <p14:sldId id="308"/>
            <p14:sldId id="262"/>
            <p14:sldId id="264"/>
            <p14:sldId id="265"/>
          </p14:sldIdLst>
        </p14:section>
        <p14:section name="Chapter2" id="{A9C9A2CC-E840-4643-B310-E3E2E3C3DD83}">
          <p14:sldIdLst>
            <p14:sldId id="266"/>
            <p14:sldId id="267"/>
            <p14:sldId id="268"/>
            <p14:sldId id="309"/>
            <p14:sldId id="310"/>
            <p14:sldId id="311"/>
            <p14:sldId id="269"/>
            <p14:sldId id="270"/>
            <p14:sldId id="271"/>
            <p14:sldId id="272"/>
          </p14:sldIdLst>
        </p14:section>
        <p14:section name="Chapter3" id="{D3751DB1-849B-41E3-8385-EE6C4CE0F7C3}">
          <p14:sldIdLst>
            <p14:sldId id="273"/>
            <p14:sldId id="274"/>
            <p14:sldId id="275"/>
            <p14:sldId id="276"/>
            <p14:sldId id="277"/>
            <p14:sldId id="278"/>
            <p14:sldId id="279"/>
          </p14:sldIdLst>
        </p14:section>
        <p14:section name="Chapter4" id="{88EF956C-9015-43C1-AC07-3658C2A646BC}">
          <p14:sldIdLst>
            <p14:sldId id="280"/>
            <p14:sldId id="281"/>
            <p14:sldId id="282"/>
            <p14:sldId id="283"/>
            <p14:sldId id="284"/>
            <p14:sldId id="285"/>
            <p14:sldId id="286"/>
            <p14:sldId id="287"/>
          </p14:sldIdLst>
        </p14:section>
        <p14:section name="Chapter5" id="{2498EC40-C10E-43ED-B111-EF368B416091}">
          <p14:sldIdLst>
            <p14:sldId id="288"/>
            <p14:sldId id="289"/>
            <p14:sldId id="290"/>
          </p14:sldIdLst>
        </p14:section>
        <p14:section name="Chapter6" id="{6D073787-E1DD-4444-85FB-23F93D7F9862}">
          <p14:sldIdLst>
            <p14:sldId id="291"/>
            <p14:sldId id="292"/>
          </p14:sldIdLst>
        </p14:section>
        <p14:section name="Chapter7" id="{1F0550FC-6B35-42E5-8C73-189EC5DECDB1}">
          <p14:sldIdLst>
            <p14:sldId id="293"/>
            <p14:sldId id="294"/>
            <p14:sldId id="295"/>
            <p14:sldId id="296"/>
          </p14:sldIdLst>
        </p14:section>
        <p14:section name="Chapter8" id="{D59B348F-0F0D-450B-A53D-BDDCDC28271B}">
          <p14:sldIdLst>
            <p14:sldId id="297"/>
            <p14:sldId id="298"/>
            <p14:sldId id="299"/>
            <p14:sldId id="300"/>
          </p14:sldIdLst>
        </p14:section>
        <p14:section name="Chapter9" id="{161CD9B6-A802-4A08-A22C-8E4E552C7AB6}">
          <p14:sldIdLst>
            <p14:sldId id="301"/>
            <p14:sldId id="302"/>
          </p14:sldIdLst>
        </p14:section>
        <p14:section name="Chapter10" id="{D23D877F-C20B-43A3-900B-ADD96942A3D8}">
          <p14:sldIdLst>
            <p14:sldId id="303"/>
            <p14:sldId id="304"/>
            <p14:sldId id="305"/>
            <p14:sldId id="306"/>
            <p14:sldId id="3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hzad" initials="B" lastIdx="3" clrIdx="0">
    <p:extLst>
      <p:ext uri="{19B8F6BF-5375-455C-9EA6-DF929625EA0E}">
        <p15:presenceInfo xmlns:p15="http://schemas.microsoft.com/office/powerpoint/2012/main" userId="Behz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710" autoAdjust="0"/>
  </p:normalViewPr>
  <p:slideViewPr>
    <p:cSldViewPr snapToGrid="0">
      <p:cViewPr varScale="1">
        <p:scale>
          <a:sx n="63" d="100"/>
          <a:sy n="63"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3T14:31:17.824" idx="2">
    <p:pos x="7680" y="0"/>
    <p:text>قانون پیشاهنگان پسر:
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check-out کد به منبع، كد خود را كمي تميزتر از زماني كه آن را check-in کرده بوديم کنیم، كد به سادگي نمي تواند کثیف و درهم ریخته شود.</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E08DD-319A-4C77-8709-D0EC55C81C51}" type="datetimeFigureOut">
              <a:rPr lang="en-US" smtClean="0"/>
              <a:t>11/23/2020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8C2C4C-7B8E-4189-A440-B7A43E2F04E4}" type="slidenum">
              <a:rPr lang="en-US" smtClean="0"/>
              <a:t>‹#›</a:t>
            </a:fld>
            <a:endParaRPr lang="en-US"/>
          </a:p>
        </p:txBody>
      </p:sp>
    </p:spTree>
    <p:extLst>
      <p:ext uri="{BB962C8B-B14F-4D97-AF65-F5344CB8AC3E}">
        <p14:creationId xmlns:p14="http://schemas.microsoft.com/office/powerpoint/2010/main" val="1359119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2</a:t>
            </a:fld>
            <a:endParaRPr lang="en-US"/>
          </a:p>
        </p:txBody>
      </p:sp>
    </p:spTree>
    <p:extLst>
      <p:ext uri="{BB962C8B-B14F-4D97-AF65-F5344CB8AC3E}">
        <p14:creationId xmlns:p14="http://schemas.microsoft.com/office/powerpoint/2010/main" val="1840733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این نمونه کد کثیف است: نام متغیرها منظور یا وظیفه و هدف را برای ما نشان نمی دهد.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14</a:t>
            </a:fld>
            <a:endParaRPr lang="en-US"/>
          </a:p>
        </p:txBody>
      </p:sp>
    </p:spTree>
    <p:extLst>
      <p:ext uri="{BB962C8B-B14F-4D97-AF65-F5344CB8AC3E}">
        <p14:creationId xmlns:p14="http://schemas.microsoft.com/office/powerpoint/2010/main" val="3052692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چرا اینکه بگوییم این کد چیکار میکند سخت است؟</a:t>
            </a:r>
          </a:p>
          <a:p>
            <a:pPr algn="r" rtl="1"/>
            <a:r>
              <a:rPr lang="fa-IR" dirty="0"/>
              <a:t>تنها ۳ متغیر وجود دارد</a:t>
            </a:r>
          </a:p>
          <a:p>
            <a:pPr algn="r" rtl="1"/>
            <a:r>
              <a:rPr lang="fa-IR" dirty="0"/>
              <a:t>حتی هیچ کلاس و یا حتی چندریختی هم وجود ندارد</a:t>
            </a:r>
          </a:p>
          <a:p>
            <a:pPr algn="r" rtl="1"/>
            <a:r>
              <a:rPr lang="fa-IR" dirty="0"/>
              <a:t>مشکل در سادگی کد نیست!</a:t>
            </a:r>
          </a:p>
          <a:p>
            <a:pPr algn="r" rtl="1"/>
            <a:r>
              <a:rPr lang="fa-IR" dirty="0"/>
              <a:t>در میزان قابل فهم بودن کد است.</a:t>
            </a:r>
          </a:p>
          <a:p>
            <a:pPr algn="r" rtl="1"/>
            <a:r>
              <a:rPr lang="fa-IR" dirty="0"/>
              <a:t>برای قابل فهم بودن این کد باید بدانیم:</a:t>
            </a:r>
          </a:p>
          <a:p>
            <a:pPr marL="228600" indent="-228600" algn="r" rtl="1">
              <a:buAutoNum type="arabicPeriod"/>
            </a:pPr>
            <a:r>
              <a:rPr lang="fa-IR" dirty="0"/>
              <a:t>چه نوع هایی در لیست وجود دارد</a:t>
            </a:r>
          </a:p>
          <a:p>
            <a:pPr marL="228600" indent="-228600" algn="r" rtl="1">
              <a:buAutoNum type="arabicPeriod"/>
            </a:pPr>
            <a:r>
              <a:rPr lang="fa-IR" dirty="0"/>
              <a:t>اهمیت یک زیر مجموعه در لیست چیست؟</a:t>
            </a:r>
          </a:p>
          <a:p>
            <a:pPr marL="228600" indent="-228600" algn="r" rtl="1">
              <a:buAutoNum type="arabicPeriod"/>
            </a:pPr>
            <a:r>
              <a:rPr lang="fa-IR" dirty="0"/>
              <a:t>ارزش وجودی ۴ چیست؟</a:t>
            </a:r>
          </a:p>
          <a:p>
            <a:pPr marL="0" indent="0" algn="r" rtl="1">
              <a:buNone/>
            </a:pPr>
            <a:r>
              <a:rPr lang="fa-IR" dirty="0"/>
              <a:t>....</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15</a:t>
            </a:fld>
            <a:endParaRPr lang="en-US"/>
          </a:p>
        </p:txBody>
      </p:sp>
    </p:spTree>
    <p:extLst>
      <p:ext uri="{BB962C8B-B14F-4D97-AF65-F5344CB8AC3E}">
        <p14:creationId xmlns:p14="http://schemas.microsoft.com/office/powerpoint/2010/main" val="38400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دقیقا همان کد قبلی است ولی با تغییر نام متغییرها</a:t>
            </a:r>
          </a:p>
          <a:p>
            <a:pPr marL="0" indent="0" algn="r" rtl="1">
              <a:buNone/>
            </a:pPr>
            <a:r>
              <a:rPr lang="fa-IR" dirty="0"/>
              <a:t>آیا بهتر شد؟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16</a:t>
            </a:fld>
            <a:endParaRPr lang="en-US"/>
          </a:p>
        </p:txBody>
      </p:sp>
    </p:spTree>
    <p:extLst>
      <p:ext uri="{BB962C8B-B14F-4D97-AF65-F5344CB8AC3E}">
        <p14:creationId xmlns:p14="http://schemas.microsoft.com/office/powerpoint/2010/main" val="2357525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buNone/>
            </a:pPr>
            <a:r>
              <a:rPr lang="fa-IR" dirty="0"/>
              <a:t>این چطور؟</a:t>
            </a:r>
          </a:p>
          <a:p>
            <a:pPr marL="0" indent="0" algn="r" rtl="1">
              <a:buNone/>
            </a:pPr>
            <a:r>
              <a:rPr lang="fa-IR" dirty="0"/>
              <a:t>کلاس سل داریم.</a:t>
            </a:r>
          </a:p>
          <a:p>
            <a:pPr marL="0" indent="0" algn="r" rtl="1">
              <a:buNone/>
            </a:pPr>
            <a:r>
              <a:rPr lang="fa-IR" dirty="0"/>
              <a:t>و فلگ ها داخل کلاس هستند</a:t>
            </a:r>
          </a:p>
          <a:p>
            <a:pPr marL="0" indent="0" algn="r" rtl="1">
              <a:buNone/>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17</a:t>
            </a:fld>
            <a:endParaRPr lang="en-US"/>
          </a:p>
        </p:txBody>
      </p:sp>
    </p:spTree>
    <p:extLst>
      <p:ext uri="{BB962C8B-B14F-4D97-AF65-F5344CB8AC3E}">
        <p14:creationId xmlns:p14="http://schemas.microsoft.com/office/powerpoint/2010/main" val="83611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18</a:t>
            </a:fld>
            <a:endParaRPr lang="en-US"/>
          </a:p>
        </p:txBody>
      </p:sp>
    </p:spTree>
    <p:extLst>
      <p:ext uri="{BB962C8B-B14F-4D97-AF65-F5344CB8AC3E}">
        <p14:creationId xmlns:p14="http://schemas.microsoft.com/office/powerpoint/2010/main" val="4195517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19</a:t>
            </a:fld>
            <a:endParaRPr lang="en-US"/>
          </a:p>
        </p:txBody>
      </p:sp>
    </p:spTree>
    <p:extLst>
      <p:ext uri="{BB962C8B-B14F-4D97-AF65-F5344CB8AC3E}">
        <p14:creationId xmlns:p14="http://schemas.microsoft.com/office/powerpoint/2010/main" val="56076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کلین کد چیست؟</a:t>
            </a:r>
          </a:p>
          <a:p>
            <a:pPr algn="r" rtl="1"/>
            <a:endParaRPr lang="fa-IR" dirty="0"/>
          </a:p>
          <a:p>
            <a:pPr marL="171450" indent="-171450" algn="r" rtl="1">
              <a:buFont typeface="Arial" panose="020B0604020202020204" pitchFamily="34" charset="0"/>
              <a:buChar char="•"/>
            </a:pPr>
            <a:r>
              <a:rPr lang="fa-IR" dirty="0"/>
              <a:t>توجه به جزئیات مانند نشت حافظه، انحصار متقابل، نامگذاری های ناسازگار</a:t>
            </a:r>
          </a:p>
          <a:p>
            <a:pPr marL="171450" indent="-171450" algn="r" rtl="1">
              <a:buFont typeface="Arial" panose="020B0604020202020204" pitchFamily="34" charset="0"/>
              <a:buChar char="•"/>
            </a:pPr>
            <a:r>
              <a:rPr lang="fa-IR" dirty="0"/>
              <a:t>کد کوچک نسبت به کد بزرگتر بهتر است</a:t>
            </a:r>
          </a:p>
          <a:p>
            <a:pPr marL="171450" indent="-171450" algn="r" rtl="1">
              <a:buFont typeface="Arial" panose="020B0604020202020204" pitchFamily="34" charset="0"/>
              <a:buChar char="•"/>
            </a:pPr>
            <a:r>
              <a:rPr lang="fa-IR" dirty="0"/>
              <a:t>کد با کامنت مفید</a:t>
            </a:r>
          </a:p>
          <a:p>
            <a:pPr marL="171450" indent="-171450" algn="r" rtl="1">
              <a:buFont typeface="Arial" panose="020B0604020202020204" pitchFamily="34" charset="0"/>
              <a:buChar char="•"/>
            </a:pPr>
            <a:r>
              <a:rPr lang="fa-IR" dirty="0"/>
              <a:t>کد بدون تست هرچند تمیز، بدرد نمی خورد. تمام کدها باید پاس شوند</a:t>
            </a:r>
          </a:p>
          <a:p>
            <a:pPr marL="171450" indent="-171450" algn="r" rtl="1">
              <a:buFont typeface="Arial" panose="020B0604020202020204" pitchFamily="34" charset="0"/>
              <a:buChar char="•"/>
            </a:pPr>
            <a:r>
              <a:rPr lang="fa-IR" dirty="0"/>
              <a:t>کد مراقبت شده، وقت صرف شده به حدی که اگر بخواهید بهبود دهید به جایی که هستید برمیگردید</a:t>
            </a:r>
          </a:p>
          <a:p>
            <a:pPr marL="171450" indent="-171450" algn="r" rtl="1">
              <a:buFont typeface="Arial" panose="020B0604020202020204" pitchFamily="34" charset="0"/>
              <a:buChar char="•"/>
            </a:pPr>
            <a:r>
              <a:rPr lang="fa-IR" dirty="0"/>
              <a:t>تمام ایده طراحی سیستم با در کد بیان شود</a:t>
            </a:r>
          </a:p>
          <a:p>
            <a:pPr marL="171450" indent="-171450" algn="r" rtl="1">
              <a:buFont typeface="Arial" panose="020B0604020202020204" pitchFamily="34" charset="0"/>
              <a:buChar char="•"/>
            </a:pPr>
            <a:r>
              <a:rPr lang="fa-IR" dirty="0"/>
              <a:t>تکرار ممنوع</a:t>
            </a:r>
          </a:p>
          <a:p>
            <a:pPr marL="171450" indent="-171450" algn="r" rtl="1">
              <a:buFont typeface="Arial" panose="020B0604020202020204" pitchFamily="34" charset="0"/>
              <a:buChar char="•"/>
            </a:pPr>
            <a:r>
              <a:rPr lang="fa-IR" dirty="0"/>
              <a:t>نام های با معنی</a:t>
            </a:r>
          </a:p>
          <a:p>
            <a:pPr marL="171450" indent="-171450" algn="r" rtl="1">
              <a:buFont typeface="Arial" panose="020B0604020202020204" pitchFamily="34" charset="0"/>
              <a:buChar char="•"/>
            </a:pPr>
            <a:r>
              <a:rPr lang="fa-IR" dirty="0"/>
              <a:t>کار و وظیفه واحد برای متدها و کلاسها (شکستن به چندین کلاس تک وظیفه ای یا استفاده از کلاس های انتزاعی)</a:t>
            </a:r>
          </a:p>
          <a:p>
            <a:pPr marL="171450" indent="-171450" algn="r" rtl="1">
              <a:buFont typeface="Arial" panose="020B0604020202020204" pitchFamily="34" charset="0"/>
              <a:buChar char="•"/>
            </a:pPr>
            <a:r>
              <a:rPr lang="fa-IR" dirty="0"/>
              <a:t>تعداد موجودیت ها را به حداقل برسانیم</a:t>
            </a:r>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fa-IR" dirty="0"/>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6</a:t>
            </a:fld>
            <a:endParaRPr lang="en-US"/>
          </a:p>
        </p:txBody>
      </p:sp>
    </p:spTree>
    <p:extLst>
      <p:ext uri="{BB962C8B-B14F-4D97-AF65-F5344CB8AC3E}">
        <p14:creationId xmlns:p14="http://schemas.microsoft.com/office/powerpoint/2010/main" val="21595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میزان هزینه کد بد، خیلی بیشتر از زمان اصلاح آن ها به موقع هست. زمان و استرس و تولید برنامه جدید به شدت هزینه بر هستند.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7</a:t>
            </a:fld>
            <a:endParaRPr lang="en-US"/>
          </a:p>
        </p:txBody>
      </p:sp>
    </p:spTree>
    <p:extLst>
      <p:ext uri="{BB962C8B-B14F-4D97-AF65-F5344CB8AC3E}">
        <p14:creationId xmlns:p14="http://schemas.microsoft.com/office/powerpoint/2010/main" val="1637352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به مرور زمان بهره وری برنامه ها کمتر می شود و کدهای بد روی هم انباشته می شود و تیم جدید و برنامه جدید و ...</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8</a:t>
            </a:fld>
            <a:endParaRPr lang="en-US"/>
          </a:p>
        </p:txBody>
      </p:sp>
    </p:spTree>
    <p:extLst>
      <p:ext uri="{BB962C8B-B14F-4D97-AF65-F5344CB8AC3E}">
        <p14:creationId xmlns:p14="http://schemas.microsoft.com/office/powerpoint/2010/main" val="124507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داو توماس و اندی هانت – پنجره شکسته</a:t>
            </a:r>
          </a:p>
          <a:p>
            <a:pPr algn="r" rtl="1"/>
            <a:r>
              <a:rPr lang="fa-IR" dirty="0"/>
              <a:t>ساختمانی با یک پنجره شکسته روز به روز خراب تر می شود، زیرا افراد به خود جرات می دهند و فکر میکنند کسی از آن مراقبت نمی کند و پنجره های بیشتری می شکنند و به یک زباله دانی تبدیل می شود. </a:t>
            </a:r>
          </a:p>
          <a:p>
            <a:pPr algn="r" rtl="1"/>
            <a:r>
              <a:rPr lang="fa-IR" dirty="0"/>
              <a:t>مانند برنامه ای که فقط یک کد کثیف در آن است و برنامه نویسان جدید آن را به زباله دانی تبدیلش میکنند</a:t>
            </a:r>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9</a:t>
            </a:fld>
            <a:endParaRPr lang="en-US"/>
          </a:p>
        </p:txBody>
      </p:sp>
    </p:spTree>
    <p:extLst>
      <p:ext uri="{BB962C8B-B14F-4D97-AF65-F5344CB8AC3E}">
        <p14:creationId xmlns:p14="http://schemas.microsoft.com/office/powerpoint/2010/main" val="308547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قانون پیشاهنگان پسر:</a:t>
            </a:r>
          </a:p>
          <a:p>
            <a:pPr algn="r" rtl="1"/>
            <a:r>
              <a:rPr lang="fa-IR" dirty="0"/>
              <a:t>اگر کد به خوبی نوشته شود کافی نیست. کد باید در طول زمان تمیز نگه داشته شود. با گذشت زمان، همه ما شاهد پوسیدن و کاهش درجه ارزش کد هستیم. بنابراین ما باید نقش فعالی در جلوگیری از این تخریب داشته باشیم. پیشاهنگان پسر امریکا یک قانون ساده دارند که ما می‌توانیم از آن در حرفه خود استفاده کنیم. محل اردوگاه را تمیزتر از آنچه که به آن  وارد شدید، ترک کنید اگر همه ما هنگام </a:t>
            </a:r>
            <a:r>
              <a:rPr lang="en-US" dirty="0"/>
              <a:t>check-out </a:t>
            </a:r>
            <a:r>
              <a:rPr lang="fa-IR" dirty="0"/>
              <a:t>کد به منبع، كد خود را كمي تميزتر از زماني كه آن را </a:t>
            </a:r>
            <a:r>
              <a:rPr lang="en-US" dirty="0"/>
              <a:t>check-in </a:t>
            </a:r>
            <a:r>
              <a:rPr lang="fa-IR" dirty="0"/>
              <a:t>کرده بوديم کنیم، كد به سادگي نمي تواند کثیف و درهم ریخته شود.</a:t>
            </a:r>
            <a:endParaRPr lang="en-US"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10</a:t>
            </a:fld>
            <a:endParaRPr lang="en-US"/>
          </a:p>
        </p:txBody>
      </p:sp>
    </p:spTree>
    <p:extLst>
      <p:ext uri="{BB962C8B-B14F-4D97-AF65-F5344CB8AC3E}">
        <p14:creationId xmlns:p14="http://schemas.microsoft.com/office/powerpoint/2010/main" val="285425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پس چیکار کنیم؟</a:t>
            </a:r>
          </a:p>
          <a:p>
            <a:r>
              <a:rPr lang="fa-IR" dirty="0"/>
              <a:t>کدی بنویسم که نه تنها کامپیوتر آن را بفهمد بلکه انسان ها هم آن را درک کنند</a:t>
            </a:r>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11</a:t>
            </a:fld>
            <a:endParaRPr lang="en-US"/>
          </a:p>
        </p:txBody>
      </p:sp>
    </p:spTree>
    <p:extLst>
      <p:ext uri="{BB962C8B-B14F-4D97-AF65-F5344CB8AC3E}">
        <p14:creationId xmlns:p14="http://schemas.microsoft.com/office/powerpoint/2010/main" val="394545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های با معنی برای متغیرها و ارگمان ها و کلاس ها و ماژول ها و ...</a:t>
            </a:r>
          </a:p>
          <a:p>
            <a:pPr algn="r" rtl="1"/>
            <a:r>
              <a:rPr lang="fa-IR" dirty="0"/>
              <a:t>نام گذاری به کرات در یک برنامه انجام می شود و بهترین گام در کد تمیز است</a:t>
            </a:r>
          </a:p>
          <a:p>
            <a:pPr algn="r" rtl="1"/>
            <a:endParaRPr lang="fa-IR" dirty="0"/>
          </a:p>
          <a:p>
            <a:pPr algn="r" rtl="1"/>
            <a:endParaRPr lang="en-US" dirty="0"/>
          </a:p>
        </p:txBody>
      </p:sp>
      <p:sp>
        <p:nvSpPr>
          <p:cNvPr id="4" name="Slide Number Placeholder 3"/>
          <p:cNvSpPr>
            <a:spLocks noGrp="1"/>
          </p:cNvSpPr>
          <p:nvPr>
            <p:ph type="sldNum" sz="quarter" idx="5"/>
          </p:nvPr>
        </p:nvSpPr>
        <p:spPr/>
        <p:txBody>
          <a:bodyPr/>
          <a:lstStyle/>
          <a:p>
            <a:fld id="{298C2C4C-7B8E-4189-A440-B7A43E2F04E4}" type="slidenum">
              <a:rPr lang="en-US" smtClean="0"/>
              <a:t>12</a:t>
            </a:fld>
            <a:endParaRPr lang="en-US"/>
          </a:p>
        </p:txBody>
      </p:sp>
    </p:spTree>
    <p:extLst>
      <p:ext uri="{BB962C8B-B14F-4D97-AF65-F5344CB8AC3E}">
        <p14:creationId xmlns:p14="http://schemas.microsoft.com/office/powerpoint/2010/main" val="298888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نام باید نشان دهنده ی:</a:t>
            </a:r>
          </a:p>
          <a:p>
            <a:pPr algn="r" rtl="1"/>
            <a:r>
              <a:rPr lang="fa-IR" dirty="0"/>
              <a:t>کاری باشد که انجام می دهد</a:t>
            </a:r>
          </a:p>
          <a:p>
            <a:pPr algn="r" rtl="1"/>
            <a:r>
              <a:rPr lang="fa-IR" dirty="0"/>
              <a:t>چگونه باید از آن استفاده کرد</a:t>
            </a:r>
          </a:p>
          <a:p>
            <a:pPr algn="r" rtl="1"/>
            <a:r>
              <a:rPr lang="fa-IR" dirty="0"/>
              <a:t>چرا چنین چیزی وجود دارد</a:t>
            </a:r>
          </a:p>
          <a:p>
            <a:pPr algn="r" rtl="1"/>
            <a:endParaRPr lang="fa-IR" dirty="0"/>
          </a:p>
          <a:p>
            <a:pPr algn="r" rtl="1"/>
            <a:r>
              <a:rPr lang="fa-IR" dirty="0"/>
              <a:t>نامی که به کامنت و توضیحات نیاز دارد، نام نیست </a:t>
            </a:r>
            <a:r>
              <a:rPr lang="fa-IR" dirty="0">
                <a:sym typeface="Wingdings" panose="05000000000000000000" pitchFamily="2" charset="2"/>
              </a:rPr>
              <a:t></a:t>
            </a:r>
          </a:p>
          <a:p>
            <a:pPr algn="r" rtl="1"/>
            <a:endParaRPr lang="fa-IR" dirty="0">
              <a:sym typeface="Wingdings" panose="05000000000000000000" pitchFamily="2" charset="2"/>
            </a:endParaRPr>
          </a:p>
          <a:p>
            <a:pPr algn="r" rtl="1"/>
            <a:r>
              <a:rPr lang="fa-IR" dirty="0">
                <a:sym typeface="Wingdings" panose="05000000000000000000" pitchFamily="2" charset="2"/>
              </a:rPr>
              <a:t>طولانی بودن نام اصلا اهمیت ندارد</a:t>
            </a:r>
          </a:p>
          <a:p>
            <a:pPr algn="r" rtl="1"/>
            <a:endParaRPr lang="fa-IR"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98C2C4C-7B8E-4189-A440-B7A43E2F04E4}" type="slidenum">
              <a:rPr lang="en-US" smtClean="0"/>
              <a:t>13</a:t>
            </a:fld>
            <a:endParaRPr lang="en-US"/>
          </a:p>
        </p:txBody>
      </p:sp>
    </p:spTree>
    <p:extLst>
      <p:ext uri="{BB962C8B-B14F-4D97-AF65-F5344CB8AC3E}">
        <p14:creationId xmlns:p14="http://schemas.microsoft.com/office/powerpoint/2010/main" val="3025165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44EE1-F86F-43F0-BE94-F48112E5E5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D52140-7367-46C8-B8A0-069D722F09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179E3D-DF58-4C8F-BEC5-3C3403D817CD}"/>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5" name="Footer Placeholder 4">
            <a:extLst>
              <a:ext uri="{FF2B5EF4-FFF2-40B4-BE49-F238E27FC236}">
                <a16:creationId xmlns:a16="http://schemas.microsoft.com/office/drawing/2014/main" id="{76BD34BF-2BD8-4706-8524-56C34D6EB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654E2-2CBD-4417-B1FD-8C80927A8AB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03463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B714-7BC3-40CC-A72D-CC42A5CA9E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C5D6B2-8E75-44E4-945C-A244F1A8F6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6FA9-7478-42F7-8DEE-0B98C426A0FA}"/>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5" name="Footer Placeholder 4">
            <a:extLst>
              <a:ext uri="{FF2B5EF4-FFF2-40B4-BE49-F238E27FC236}">
                <a16:creationId xmlns:a16="http://schemas.microsoft.com/office/drawing/2014/main" id="{66BD9751-C32B-46CA-B374-6E1E8B71F2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8652B-9E0F-4294-8CD4-604EC099B8F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574594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0F869-BCAE-40B2-95AD-CF2BB6F7B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F1BB8E-79F6-4FC3-8A18-029B1AFDD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57888-1807-49FB-8351-0C503611E942}"/>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5" name="Footer Placeholder 4">
            <a:extLst>
              <a:ext uri="{FF2B5EF4-FFF2-40B4-BE49-F238E27FC236}">
                <a16:creationId xmlns:a16="http://schemas.microsoft.com/office/drawing/2014/main" id="{0476F07C-4C78-4752-B5D1-B1F474014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12846-CF40-4C74-9064-1D9A973984DB}"/>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886347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9CF4-ADFD-4EAD-BF54-D825EF8BE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6D4974-E50F-4587-80E0-F4FE3D7A0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B1A65-6C4F-403C-9853-312982B7C24F}"/>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5" name="Footer Placeholder 4">
            <a:extLst>
              <a:ext uri="{FF2B5EF4-FFF2-40B4-BE49-F238E27FC236}">
                <a16:creationId xmlns:a16="http://schemas.microsoft.com/office/drawing/2014/main" id="{BE3F3D15-C136-4A49-92BD-65FA67AEF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CBE0F-2B52-47CC-AD48-10AF6A785B96}"/>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3656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1F17-670E-4BF9-968E-00A5925752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FAA8EB-59AA-4661-9128-66A41EDDA7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3F51A6-21E7-4336-9ADA-7E9338846624}"/>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5" name="Footer Placeholder 4">
            <a:extLst>
              <a:ext uri="{FF2B5EF4-FFF2-40B4-BE49-F238E27FC236}">
                <a16:creationId xmlns:a16="http://schemas.microsoft.com/office/drawing/2014/main" id="{3115C0DA-2966-43C7-AE3E-619D106B0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C387F-0857-4EE8-BB34-8ECE228EA06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44474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A2BA-C999-41AA-BAA5-8B20C41909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B2843-643E-4065-8B18-53E021D0B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C91B2-BC75-4351-9CCE-5A7B2B141C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9CACCD-F988-456E-B974-3D6A08A3C42D}"/>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6" name="Footer Placeholder 5">
            <a:extLst>
              <a:ext uri="{FF2B5EF4-FFF2-40B4-BE49-F238E27FC236}">
                <a16:creationId xmlns:a16="http://schemas.microsoft.com/office/drawing/2014/main" id="{E1B02638-6649-4F12-80F1-3545A850B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815C2-F92E-42C1-A9C4-FDEDBE17D71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91447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FD16-C43A-4F43-8B20-38B6BBC7DD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21193B-33BB-4E3B-972B-383BC23F3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6A3551-26F1-442F-8360-41EE1582C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D7D4FE-0006-412E-94DF-54C7F9571B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8469D-A960-4B07-A720-AD33F06CE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1E5310-B2E4-4986-9F6D-D5FB0C2CCD67}"/>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8" name="Footer Placeholder 7">
            <a:extLst>
              <a:ext uri="{FF2B5EF4-FFF2-40B4-BE49-F238E27FC236}">
                <a16:creationId xmlns:a16="http://schemas.microsoft.com/office/drawing/2014/main" id="{1391E755-E886-44DD-90C4-1B1FF8A85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17EDA4-B69D-45A3-9F11-E359437B7891}"/>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208868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5BC4-E4B2-4AEC-95D5-AEE60788F7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C18144-E355-42D5-A634-E2F0FAF44711}"/>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4" name="Footer Placeholder 3">
            <a:extLst>
              <a:ext uri="{FF2B5EF4-FFF2-40B4-BE49-F238E27FC236}">
                <a16:creationId xmlns:a16="http://schemas.microsoft.com/office/drawing/2014/main" id="{5478D749-5AF2-4A6C-AFAF-C35281F5D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E72BEC-D0CC-41F6-B679-A8CDFB84583D}"/>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26513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C16413-3B3F-49D8-95EC-0BD4329A8A88}"/>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3" name="Footer Placeholder 2">
            <a:extLst>
              <a:ext uri="{FF2B5EF4-FFF2-40B4-BE49-F238E27FC236}">
                <a16:creationId xmlns:a16="http://schemas.microsoft.com/office/drawing/2014/main" id="{07B1CB0A-2157-4790-BC82-9F4B1BAA90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FE107F-BD8C-4264-BC16-3D7F39D6BFE0}"/>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34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7A32-B187-4EE0-9C82-BD12EACE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AFE390-BF0B-401B-B355-A2A77E536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3300A1-25FE-47C9-B5B2-BAFA7559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D29A91-768B-4D5B-B218-B2C039FB8CEC}"/>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6" name="Footer Placeholder 5">
            <a:extLst>
              <a:ext uri="{FF2B5EF4-FFF2-40B4-BE49-F238E27FC236}">
                <a16:creationId xmlns:a16="http://schemas.microsoft.com/office/drawing/2014/main" id="{21407430-F4D5-4CDC-83A9-FA5E88C5E3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8C05B-38F3-4218-834D-A413B6D46D32}"/>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425096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D2D6-B4C0-4A0D-8983-95617675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346E9-F6C9-42B3-8F8C-BFD732D28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855639-ED04-4814-8749-5626D7450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E6120-92DB-469F-BF17-CA4C88999F8E}"/>
              </a:ext>
            </a:extLst>
          </p:cNvPr>
          <p:cNvSpPr>
            <a:spLocks noGrp="1"/>
          </p:cNvSpPr>
          <p:nvPr>
            <p:ph type="dt" sz="half" idx="10"/>
          </p:nvPr>
        </p:nvSpPr>
        <p:spPr/>
        <p:txBody>
          <a:bodyPr/>
          <a:lstStyle/>
          <a:p>
            <a:fld id="{55994C07-E102-4DBD-8C83-0BC7FAC71C5B}" type="datetimeFigureOut">
              <a:rPr lang="en-US" smtClean="0"/>
              <a:t>11/23/2020</a:t>
            </a:fld>
            <a:endParaRPr lang="en-US"/>
          </a:p>
        </p:txBody>
      </p:sp>
      <p:sp>
        <p:nvSpPr>
          <p:cNvPr id="6" name="Footer Placeholder 5">
            <a:extLst>
              <a:ext uri="{FF2B5EF4-FFF2-40B4-BE49-F238E27FC236}">
                <a16:creationId xmlns:a16="http://schemas.microsoft.com/office/drawing/2014/main" id="{FD5240C7-8A66-4A63-B678-1DAA85B1E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0C8F0-7C10-4434-979B-68080219AE3C}"/>
              </a:ext>
            </a:extLst>
          </p:cNvPr>
          <p:cNvSpPr>
            <a:spLocks noGrp="1"/>
          </p:cNvSpPr>
          <p:nvPr>
            <p:ph type="sldNum" sz="quarter" idx="12"/>
          </p:nvPr>
        </p:nvSpPr>
        <p:spPr/>
        <p:txBody>
          <a:bodyPr/>
          <a:lstStyle/>
          <a:p>
            <a:fld id="{221D8257-C26F-42D0-8F73-5E727EDF0638}" type="slidenum">
              <a:rPr lang="en-US" smtClean="0"/>
              <a:t>‹#›</a:t>
            </a:fld>
            <a:endParaRPr lang="en-US"/>
          </a:p>
        </p:txBody>
      </p:sp>
    </p:spTree>
    <p:extLst>
      <p:ext uri="{BB962C8B-B14F-4D97-AF65-F5344CB8AC3E}">
        <p14:creationId xmlns:p14="http://schemas.microsoft.com/office/powerpoint/2010/main" val="126826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3D0AA-6DF5-41B5-A73B-FED13EE8FF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0A80D-166F-46B4-958A-12E7211DF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2E54-0ABA-42C8-B172-D831D70EB8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94C07-E102-4DBD-8C83-0BC7FAC71C5B}" type="datetimeFigureOut">
              <a:rPr lang="en-US" smtClean="0"/>
              <a:t>11/23/2020</a:t>
            </a:fld>
            <a:endParaRPr lang="en-US"/>
          </a:p>
        </p:txBody>
      </p:sp>
      <p:sp>
        <p:nvSpPr>
          <p:cNvPr id="5" name="Footer Placeholder 4">
            <a:extLst>
              <a:ext uri="{FF2B5EF4-FFF2-40B4-BE49-F238E27FC236}">
                <a16:creationId xmlns:a16="http://schemas.microsoft.com/office/drawing/2014/main" id="{CE8BB4C4-31B5-4301-BFF6-8518C3CD9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D45C11-4517-4C12-BE5C-367ADADECB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8257-C26F-42D0-8F73-5E727EDF0638}" type="slidenum">
              <a:rPr lang="en-US" smtClean="0"/>
              <a:t>‹#›</a:t>
            </a:fld>
            <a:endParaRPr lang="en-US"/>
          </a:p>
        </p:txBody>
      </p:sp>
    </p:spTree>
    <p:extLst>
      <p:ext uri="{BB962C8B-B14F-4D97-AF65-F5344CB8AC3E}">
        <p14:creationId xmlns:p14="http://schemas.microsoft.com/office/powerpoint/2010/main" val="754748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CC0D901B-78F2-4DF2-BDC0-A47C220684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5" name="Title 1">
            <a:extLst>
              <a:ext uri="{FF2B5EF4-FFF2-40B4-BE49-F238E27FC236}">
                <a16:creationId xmlns:a16="http://schemas.microsoft.com/office/drawing/2014/main" id="{8E9F7DD3-BF6E-426D-83EF-8920D5304DBC}"/>
              </a:ext>
            </a:extLst>
          </p:cNvPr>
          <p:cNvSpPr>
            <a:spLocks noGrp="1"/>
          </p:cNvSpPr>
          <p:nvPr>
            <p:ph type="ctrTitle"/>
          </p:nvPr>
        </p:nvSpPr>
        <p:spPr>
          <a:xfrm>
            <a:off x="6730000" y="639097"/>
            <a:ext cx="4813072" cy="3494791"/>
          </a:xfrm>
        </p:spPr>
        <p:txBody>
          <a:bodyPr>
            <a:normAutofit/>
          </a:bodyPr>
          <a:lstStyle/>
          <a:p>
            <a:r>
              <a:rPr lang="en-US" sz="8000" spc="-50" dirty="0">
                <a:solidFill>
                  <a:schemeClr val="tx1">
                    <a:lumMod val="85000"/>
                    <a:lumOff val="15000"/>
                  </a:schemeClr>
                </a:solidFill>
              </a:rPr>
              <a:t>Clean Code</a:t>
            </a:r>
          </a:p>
        </p:txBody>
      </p:sp>
      <p:sp>
        <p:nvSpPr>
          <p:cNvPr id="6" name="Subtitle 2">
            <a:extLst>
              <a:ext uri="{FF2B5EF4-FFF2-40B4-BE49-F238E27FC236}">
                <a16:creationId xmlns:a16="http://schemas.microsoft.com/office/drawing/2014/main" id="{5DD4E2FA-051D-4EAD-9C61-0CF2CE86DF10}"/>
              </a:ext>
            </a:extLst>
          </p:cNvPr>
          <p:cNvSpPr>
            <a:spLocks noGrp="1"/>
          </p:cNvSpPr>
          <p:nvPr>
            <p:ph type="subTitle" idx="1"/>
          </p:nvPr>
        </p:nvSpPr>
        <p:spPr>
          <a:xfrm>
            <a:off x="6730000" y="4455621"/>
            <a:ext cx="4813072" cy="1238616"/>
          </a:xfrm>
        </p:spPr>
        <p:txBody>
          <a:bodyPr>
            <a:normAutofit/>
          </a:bodyPr>
          <a:lstStyle/>
          <a:p>
            <a:r>
              <a:rPr lang="en-US" sz="1200" cap="all" spc="200" dirty="0">
                <a:latin typeface="Speak Pro" panose="020B0504020101020102" pitchFamily="34" charset="0"/>
              </a:rPr>
              <a:t>A HANDBOOK OF AGILE SOFTWARE CRAFTSMANSHIP</a:t>
            </a:r>
          </a:p>
          <a:p>
            <a:endParaRPr lang="en-US" sz="1400" cap="all" spc="200" dirty="0">
              <a:latin typeface="Arial" panose="020B0604020202020204" pitchFamily="34" charset="0"/>
            </a:endParaRPr>
          </a:p>
          <a:p>
            <a:pPr algn="l">
              <a:lnSpc>
                <a:spcPct val="110000"/>
              </a:lnSpc>
              <a:spcBef>
                <a:spcPts val="1200"/>
              </a:spcBef>
              <a:spcAft>
                <a:spcPts val="200"/>
              </a:spcAft>
              <a:buClr>
                <a:schemeClr val="accent1"/>
              </a:buClr>
              <a:buSzPct val="100000"/>
            </a:pPr>
            <a:r>
              <a:rPr lang="en-US" sz="1800" cap="all" spc="200" dirty="0">
                <a:latin typeface="Speak Pro" panose="020B0504020101020102" pitchFamily="34" charset="0"/>
              </a:rPr>
              <a:t> Robert C. martin</a:t>
            </a:r>
          </a:p>
        </p:txBody>
      </p:sp>
      <p:cxnSp>
        <p:nvCxnSpPr>
          <p:cNvPr id="7" name="Straight Connector 6">
            <a:extLst>
              <a:ext uri="{FF2B5EF4-FFF2-40B4-BE49-F238E27FC236}">
                <a16:creationId xmlns:a16="http://schemas.microsoft.com/office/drawing/2014/main" id="{FE23F78B-66E6-4BEF-8580-66566B0152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EFA111-7252-4321-8CF1-F706403C2B5E}"/>
              </a:ext>
            </a:extLst>
          </p:cNvPr>
          <p:cNvPicPr>
            <a:picLocks noChangeAspect="1"/>
          </p:cNvPicPr>
          <p:nvPr/>
        </p:nvPicPr>
        <p:blipFill>
          <a:blip r:embed="rId2"/>
          <a:stretch>
            <a:fillRect/>
          </a:stretch>
        </p:blipFill>
        <p:spPr>
          <a:xfrm rot="16200000">
            <a:off x="-380998" y="380999"/>
            <a:ext cx="6858000" cy="6096003"/>
          </a:xfrm>
          <a:prstGeom prst="rect">
            <a:avLst/>
          </a:prstGeom>
        </p:spPr>
      </p:pic>
    </p:spTree>
    <p:extLst>
      <p:ext uri="{BB962C8B-B14F-4D97-AF65-F5344CB8AC3E}">
        <p14:creationId xmlns:p14="http://schemas.microsoft.com/office/powerpoint/2010/main" val="127565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55E8A-F8F5-4C32-B110-10BA3256F7F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377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69E500-7C95-467C-8AEA-F35E8D64A39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5301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30AB8-21BD-4428-AF63-43DD0D50951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4250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C4EB-3461-4914-937B-46345E8EB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7059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D66D8-E08B-4F64-82C6-60C50EE612F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0139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15D077-8120-49A2-B296-E61B47BB23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8148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F31B97-E960-4B34-9A0A-37D65EB64A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09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974457-FC9B-4C7B-B071-5A521F0AFE4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6046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BF11F-22FC-490E-8C4D-2DB186D3CA1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75406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7005FC-40F4-4242-BDAB-98B8133573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0046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DBBE3A-C4CA-4595-B266-24BBC3A51C41}"/>
              </a:ext>
            </a:extLst>
          </p:cNvPr>
          <p:cNvPicPr>
            <a:picLocks noGrp="1" noChangeAspect="1"/>
          </p:cNvPicPr>
          <p:nvPr>
            <p:ph idx="1"/>
          </p:nvPr>
        </p:nvPicPr>
        <p:blipFill>
          <a:blip r:embed="rId3"/>
          <a:stretch>
            <a:fillRect/>
          </a:stretch>
        </p:blipFill>
        <p:spPr>
          <a:xfrm>
            <a:off x="0" y="-19050"/>
            <a:ext cx="6991350" cy="6877050"/>
          </a:xfrm>
          <a:prstGeom prst="rect">
            <a:avLst/>
          </a:prstGeom>
        </p:spPr>
      </p:pic>
      <p:sp>
        <p:nvSpPr>
          <p:cNvPr id="3" name="Text Placeholder 2">
            <a:extLst>
              <a:ext uri="{FF2B5EF4-FFF2-40B4-BE49-F238E27FC236}">
                <a16:creationId xmlns:a16="http://schemas.microsoft.com/office/drawing/2014/main" id="{3FC8DECB-33A0-4FD2-9DDE-BA9ED8D5578C}"/>
              </a:ext>
            </a:extLst>
          </p:cNvPr>
          <p:cNvSpPr>
            <a:spLocks noGrp="1"/>
          </p:cNvSpPr>
          <p:nvPr>
            <p:ph type="body" sz="half" idx="2"/>
          </p:nvPr>
        </p:nvSpPr>
        <p:spPr>
          <a:xfrm>
            <a:off x="7200900" y="800100"/>
            <a:ext cx="4781550" cy="5286375"/>
          </a:xfrm>
        </p:spPr>
        <p:txBody>
          <a:bodyPr>
            <a:normAutofit lnSpcReduction="10000"/>
          </a:bodyPr>
          <a:lstStyle/>
          <a:p>
            <a:pPr marL="285750" indent="-285750">
              <a:buFont typeface="Arial" panose="020B0604020202020204" pitchFamily="34" charset="0"/>
              <a:buChar char="•"/>
            </a:pPr>
            <a:r>
              <a:rPr lang="en-US" sz="2800" dirty="0"/>
              <a:t>Clean Code </a:t>
            </a:r>
          </a:p>
          <a:p>
            <a:pPr marL="285750" indent="-285750">
              <a:buFont typeface="Arial" panose="020B0604020202020204" pitchFamily="34" charset="0"/>
              <a:buChar char="•"/>
            </a:pPr>
            <a:r>
              <a:rPr lang="en-US" sz="2800" dirty="0"/>
              <a:t>Meaningful Names</a:t>
            </a:r>
          </a:p>
          <a:p>
            <a:pPr marL="285750" indent="-285750">
              <a:buFont typeface="Arial" panose="020B0604020202020204" pitchFamily="34" charset="0"/>
              <a:buChar char="•"/>
            </a:pPr>
            <a:r>
              <a:rPr lang="en-US" sz="2800" dirty="0"/>
              <a:t>Functions</a:t>
            </a:r>
          </a:p>
          <a:p>
            <a:pPr marL="285750" indent="-285750">
              <a:buFont typeface="Arial" panose="020B0604020202020204" pitchFamily="34" charset="0"/>
              <a:buChar char="•"/>
            </a:pPr>
            <a:r>
              <a:rPr lang="en-US" sz="2800" dirty="0"/>
              <a:t>Comments</a:t>
            </a:r>
          </a:p>
          <a:p>
            <a:pPr marL="285750" indent="-285750">
              <a:buFont typeface="Arial" panose="020B0604020202020204" pitchFamily="34" charset="0"/>
              <a:buChar char="•"/>
            </a:pPr>
            <a:r>
              <a:rPr lang="en-US" sz="2800" dirty="0"/>
              <a:t>Formatting</a:t>
            </a:r>
          </a:p>
          <a:p>
            <a:pPr marL="285750" indent="-285750">
              <a:buFont typeface="Arial" panose="020B0604020202020204" pitchFamily="34" charset="0"/>
              <a:buChar char="•"/>
            </a:pPr>
            <a:r>
              <a:rPr lang="en-US" sz="2800" dirty="0"/>
              <a:t>Objects and Data Structures</a:t>
            </a:r>
          </a:p>
          <a:p>
            <a:pPr marL="285750" indent="-285750">
              <a:buFont typeface="Arial" panose="020B0604020202020204" pitchFamily="34" charset="0"/>
              <a:buChar char="•"/>
            </a:pPr>
            <a:r>
              <a:rPr lang="en-US" sz="2800" dirty="0"/>
              <a:t>Error Handling</a:t>
            </a:r>
          </a:p>
          <a:p>
            <a:pPr marL="285750" indent="-285750">
              <a:buFont typeface="Arial" panose="020B0604020202020204" pitchFamily="34" charset="0"/>
              <a:buChar char="•"/>
            </a:pPr>
            <a:r>
              <a:rPr lang="en-US" sz="2800" dirty="0"/>
              <a:t>Unit Testing</a:t>
            </a:r>
          </a:p>
          <a:p>
            <a:pPr marL="285750" indent="-285750">
              <a:buFont typeface="Arial" panose="020B0604020202020204" pitchFamily="34" charset="0"/>
              <a:buChar char="•"/>
            </a:pPr>
            <a:r>
              <a:rPr lang="en-US" sz="2800" dirty="0"/>
              <a:t>Classes</a:t>
            </a:r>
          </a:p>
          <a:p>
            <a:pPr marL="285750" indent="-285750">
              <a:buFont typeface="Arial" panose="020B0604020202020204" pitchFamily="34" charset="0"/>
              <a:buChar char="•"/>
            </a:pPr>
            <a:r>
              <a:rPr lang="en-US" sz="2800" dirty="0"/>
              <a:t>Emergence</a:t>
            </a:r>
          </a:p>
          <a:p>
            <a:pPr marL="285750" indent="-285750">
              <a:buFont typeface="Arial" panose="020B0604020202020204" pitchFamily="34" charset="0"/>
              <a:buChar char="•"/>
            </a:pPr>
            <a:r>
              <a:rPr lang="en-US" sz="2800" dirty="0"/>
              <a:t>Concurrency</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33977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53D59-C948-4E94-8DD9-5870C9F16F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39613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41877-39FD-4909-8DB2-318C30ED34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151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0FA5B3-1F3F-411D-A6D2-5B49F54A31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26420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FAD77-00AA-4E4D-AD42-4BEFE8C6968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961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F6EEC2-2237-4C44-B6E4-F4C1149A32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46480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BDC4B-B038-45D0-A751-3DE57DCEBF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2726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56952-32BE-479C-98A4-937F2C15357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65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06A70-A62D-4877-B4FB-FB437B0DDE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8819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483F7-A8C6-4EEC-8415-E257F3A7C0E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28256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C9193-43E9-4DA0-AA92-84DE76F041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43112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50440B-4900-4B71-9A07-C8558EEB7A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3466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04C98-F16B-4145-9141-CFBF6DDF17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88377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D0FC83-99AD-483F-A9EB-69795696B1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0306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56CC2-89B3-4EEC-A45A-681F00903BD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30178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C0C71-3E41-4612-96E9-BBFD179843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8154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B61C0-3B46-40E8-81D0-F15939A8E6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0790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3A243E-4441-44E1-A210-B14988CBBA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3319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D5078-F31D-4D69-BDE5-C15FB443A0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08514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E0AF2-9BB0-4987-A557-409E8E7125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0777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3A17-949B-4F15-B435-04C808FE35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82770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D0A3A9-D14D-4567-A60F-4CDE1A9D84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29316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1F051D-67BE-4BF4-AB89-7FF4B828D3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880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2B801-62BA-4351-BBD2-1DA4B057F4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216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9D415-E5E1-4D2A-86B5-F3B3A2B163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08621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6D1E6-D082-4EA9-950C-2758B41F3C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444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DA31F-DF31-48FC-82BA-FF9652254C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2431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58C59-CE36-4AC8-BA16-B35AC0D2CC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26932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CF03C4-4FF8-49EA-83F4-177EDB55B4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9523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76810-3159-4F75-8D2E-886A63F96B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5976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0E506-E9E2-46E7-B5F7-AA2B3BD393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7066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03ECB-05CB-43DD-98BC-240307C6F8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0807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ACADC-09D9-4AA7-97F0-FDB5B5B812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11142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5D56F-F891-417C-9368-4381E6B303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8041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90F28-267B-4415-87A7-5F319E2F66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0507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B5411-6FBA-4F9A-93E5-16591665480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6081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183F7-D396-429E-AA08-3203970460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4678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9F6E1-2179-42B0-A96D-42BB1BB23C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5540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E661A-C27C-470D-AE57-B99BA42FA5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58103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C5F3B2-2FBD-4349-873F-B87C77C536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6277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22F00-5D2D-4B0F-AF47-C1ADDFAC6D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8075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11DF77-2779-4538-9E57-1E553850F3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98679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50FE00-AF3D-4E3E-9B9D-CA708E47E11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824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B7A27C-4FC5-4AC7-B126-2E98969962A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8149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A253C2-4C3B-4B60-B2DC-26F9B40A0D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11805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614</Words>
  <Application>Microsoft Office PowerPoint</Application>
  <PresentationFormat>Widescreen</PresentationFormat>
  <Paragraphs>78</Paragraphs>
  <Slides>56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Speak Pro</vt:lpstr>
      <vt:lpstr>Office Theme</vt:lpstr>
      <vt:lpstr>Clean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Code</dc:title>
  <dc:creator>Behzad</dc:creator>
  <cp:lastModifiedBy>Behzad</cp:lastModifiedBy>
  <cp:revision>44</cp:revision>
  <dcterms:created xsi:type="dcterms:W3CDTF">2020-11-23T10:06:57Z</dcterms:created>
  <dcterms:modified xsi:type="dcterms:W3CDTF">2020-11-23T13:47:29Z</dcterms:modified>
</cp:coreProperties>
</file>